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8" r:id="rId4"/>
    <p:sldId id="25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0" r:id="rId43"/>
    <p:sldId id="261" r:id="rId44"/>
    <p:sldId id="262" r:id="rId45"/>
    <p:sldId id="308" r:id="rId46"/>
    <p:sldId id="263" r:id="rId47"/>
    <p:sldId id="264" r:id="rId48"/>
    <p:sldId id="265" r:id="rId49"/>
    <p:sldId id="266" r:id="rId50"/>
    <p:sldId id="267" r:id="rId51"/>
    <p:sldId id="268" r:id="rId52"/>
    <p:sldId id="26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ik, Krish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6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26T19:30:16.646" idx="1">
    <p:pos x="6516" y="840"/>
    <p:text/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54BA7-3693-4E05-B67C-C73690E8312A}" type="doc">
      <dgm:prSet loTypeId="urn:microsoft.com/office/officeart/2005/8/layout/vProcess5" loCatId="process" qsTypeId="urn:microsoft.com/office/officeart/2005/8/quickstyle/simple5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61B65C8D-BC67-438D-8EFA-5CD465D05528}">
      <dgm:prSet/>
      <dgm:spPr/>
      <dgm:t>
        <a:bodyPr/>
        <a:lstStyle/>
        <a:p>
          <a:r>
            <a:rPr lang="en-US" baseline="0" dirty="0"/>
            <a:t>In an Artificial Neural network the activation Function of a neuron defines the output of that neuron given a set of inputs*weights</a:t>
          </a:r>
          <a:endParaRPr lang="en-US" dirty="0"/>
        </a:p>
      </dgm:t>
    </dgm:pt>
    <dgm:pt modelId="{ECA0A2ED-230B-4B51-A3F6-90B1338B9DCB}" type="parTrans" cxnId="{90A8609B-8ADA-4B3A-9D4B-1B16CE2BD8C0}">
      <dgm:prSet/>
      <dgm:spPr/>
      <dgm:t>
        <a:bodyPr/>
        <a:lstStyle/>
        <a:p>
          <a:endParaRPr lang="en-US"/>
        </a:p>
      </dgm:t>
    </dgm:pt>
    <dgm:pt modelId="{1E5BD13A-7A82-475E-8B5C-6A278DECE6BD}" type="sibTrans" cxnId="{90A8609B-8ADA-4B3A-9D4B-1B16CE2BD8C0}">
      <dgm:prSet/>
      <dgm:spPr/>
      <dgm:t>
        <a:bodyPr/>
        <a:lstStyle/>
        <a:p>
          <a:endParaRPr lang="en-US"/>
        </a:p>
      </dgm:t>
    </dgm:pt>
    <dgm:pt modelId="{0FF7E803-AACE-4279-A9AD-EE3DE51AE084}">
      <dgm:prSet/>
      <dgm:spPr/>
      <dgm:t>
        <a:bodyPr/>
        <a:lstStyle/>
        <a:p>
          <a:r>
            <a:rPr lang="en-US" baseline="0" dirty="0"/>
            <a:t>Types of activation function</a:t>
          </a:r>
          <a:endParaRPr lang="en-US" dirty="0"/>
        </a:p>
      </dgm:t>
    </dgm:pt>
    <dgm:pt modelId="{88928971-C154-4536-BBB0-B8399C635F19}" type="parTrans" cxnId="{90EC79BF-D168-41BB-A445-8DD73348F944}">
      <dgm:prSet/>
      <dgm:spPr/>
      <dgm:t>
        <a:bodyPr/>
        <a:lstStyle/>
        <a:p>
          <a:endParaRPr lang="en-US"/>
        </a:p>
      </dgm:t>
    </dgm:pt>
    <dgm:pt modelId="{B6DBEFA3-4656-44BB-AA4B-C818521FF4AA}" type="sibTrans" cxnId="{90EC79BF-D168-41BB-A445-8DD73348F944}">
      <dgm:prSet/>
      <dgm:spPr/>
      <dgm:t>
        <a:bodyPr/>
        <a:lstStyle/>
        <a:p>
          <a:endParaRPr lang="en-US"/>
        </a:p>
      </dgm:t>
    </dgm:pt>
    <dgm:pt modelId="{B2DA73F4-AFEB-49A2-AC00-5A6030F7E2DA}">
      <dgm:prSet/>
      <dgm:spPr/>
      <dgm:t>
        <a:bodyPr/>
        <a:lstStyle/>
        <a:p>
          <a:r>
            <a:rPr lang="en-US" baseline="0" dirty="0"/>
            <a:t>Sigmoid Activation</a:t>
          </a:r>
          <a:endParaRPr lang="en-US" dirty="0"/>
        </a:p>
      </dgm:t>
    </dgm:pt>
    <dgm:pt modelId="{C42F6BB7-1A77-4758-8833-637F6D5CE239}" type="parTrans" cxnId="{605B2EC4-50CE-42DB-92DB-A5D635037F5A}">
      <dgm:prSet/>
      <dgm:spPr/>
      <dgm:t>
        <a:bodyPr/>
        <a:lstStyle/>
        <a:p>
          <a:endParaRPr lang="en-US"/>
        </a:p>
      </dgm:t>
    </dgm:pt>
    <dgm:pt modelId="{1BC57917-4C1D-4B13-94C9-C2867C8E8F43}" type="sibTrans" cxnId="{605B2EC4-50CE-42DB-92DB-A5D635037F5A}">
      <dgm:prSet/>
      <dgm:spPr/>
      <dgm:t>
        <a:bodyPr/>
        <a:lstStyle/>
        <a:p>
          <a:endParaRPr lang="en-US"/>
        </a:p>
      </dgm:t>
    </dgm:pt>
    <dgm:pt modelId="{5EA67861-DC6F-45E5-90DF-C7192BB1A66C}">
      <dgm:prSet/>
      <dgm:spPr/>
      <dgm:t>
        <a:bodyPr/>
        <a:lstStyle/>
        <a:p>
          <a:r>
            <a:rPr lang="en-US" baseline="0" dirty="0" err="1"/>
            <a:t>Relu</a:t>
          </a:r>
          <a:r>
            <a:rPr lang="en-US" baseline="0" dirty="0"/>
            <a:t> Activation</a:t>
          </a:r>
          <a:endParaRPr lang="en-US" dirty="0"/>
        </a:p>
      </dgm:t>
    </dgm:pt>
    <dgm:pt modelId="{F8755A3F-CB47-4379-A913-2388053AF2B3}" type="parTrans" cxnId="{F05955C5-B9D7-4017-91D6-3FDC6F062496}">
      <dgm:prSet/>
      <dgm:spPr/>
      <dgm:t>
        <a:bodyPr/>
        <a:lstStyle/>
        <a:p>
          <a:endParaRPr lang="en-US"/>
        </a:p>
      </dgm:t>
    </dgm:pt>
    <dgm:pt modelId="{64EE3D12-842C-4EC9-9C95-267BDA9D4051}" type="sibTrans" cxnId="{F05955C5-B9D7-4017-91D6-3FDC6F062496}">
      <dgm:prSet/>
      <dgm:spPr/>
      <dgm:t>
        <a:bodyPr/>
        <a:lstStyle/>
        <a:p>
          <a:endParaRPr lang="en-US"/>
        </a:p>
      </dgm:t>
    </dgm:pt>
    <dgm:pt modelId="{3C3F9E68-81EC-460E-878F-6C5AB6E82C5F}">
      <dgm:prSet/>
      <dgm:spPr/>
      <dgm:t>
        <a:bodyPr/>
        <a:lstStyle/>
        <a:p>
          <a:r>
            <a:rPr lang="en-US" baseline="0" dirty="0"/>
            <a:t>Threshold Activation</a:t>
          </a:r>
          <a:endParaRPr lang="en-US" dirty="0"/>
        </a:p>
      </dgm:t>
    </dgm:pt>
    <dgm:pt modelId="{78E021EF-0B8A-437F-9118-4FF4A580FCD4}" type="parTrans" cxnId="{2BD9F4C9-6356-48C5-9874-994F2D361C09}">
      <dgm:prSet/>
      <dgm:spPr/>
      <dgm:t>
        <a:bodyPr/>
        <a:lstStyle/>
        <a:p>
          <a:endParaRPr lang="en-US"/>
        </a:p>
      </dgm:t>
    </dgm:pt>
    <dgm:pt modelId="{A765813A-6BEB-4538-82D2-FF7F75AAEA87}" type="sibTrans" cxnId="{2BD9F4C9-6356-48C5-9874-994F2D361C09}">
      <dgm:prSet/>
      <dgm:spPr/>
      <dgm:t>
        <a:bodyPr/>
        <a:lstStyle/>
        <a:p>
          <a:endParaRPr lang="en-US"/>
        </a:p>
      </dgm:t>
    </dgm:pt>
    <dgm:pt modelId="{6D56B12A-7056-468B-8C93-9B5EA2BB090C}" type="pres">
      <dgm:prSet presAssocID="{3C854BA7-3693-4E05-B67C-C73690E8312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5A6E1FC-D104-4EF3-8CB0-14DCD0244296}" type="pres">
      <dgm:prSet presAssocID="{3C854BA7-3693-4E05-B67C-C73690E8312A}" presName="dummyMaxCanvas" presStyleCnt="0">
        <dgm:presLayoutVars/>
      </dgm:prSet>
      <dgm:spPr/>
    </dgm:pt>
    <dgm:pt modelId="{A02FBBA9-7FEB-4E7F-8A95-249967AF6A21}" type="pres">
      <dgm:prSet presAssocID="{3C854BA7-3693-4E05-B67C-C73690E8312A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EE786F-AABA-498B-BFEA-02E6AB2FB9A3}" type="pres">
      <dgm:prSet presAssocID="{3C854BA7-3693-4E05-B67C-C73690E8312A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DF6B8E-DE72-48A9-B422-05E7172F6393}" type="pres">
      <dgm:prSet presAssocID="{3C854BA7-3693-4E05-B67C-C73690E8312A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3FC7EDA-7F2F-4CFD-8798-749F8E72DC8E}" type="pres">
      <dgm:prSet presAssocID="{3C854BA7-3693-4E05-B67C-C73690E8312A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F68B0E-B978-4D0D-9ABF-00FED62F45D7}" type="pres">
      <dgm:prSet presAssocID="{3C854BA7-3693-4E05-B67C-C73690E8312A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9ABDE41-14CE-4FF5-9DA1-1D779FC56545}" type="presOf" srcId="{3C3F9E68-81EC-460E-878F-6C5AB6E82C5F}" destId="{4DEE786F-AABA-498B-BFEA-02E6AB2FB9A3}" srcOrd="0" destOrd="3" presId="urn:microsoft.com/office/officeart/2005/8/layout/vProcess5"/>
    <dgm:cxn modelId="{90A8609B-8ADA-4B3A-9D4B-1B16CE2BD8C0}" srcId="{3C854BA7-3693-4E05-B67C-C73690E8312A}" destId="{61B65C8D-BC67-438D-8EFA-5CD465D05528}" srcOrd="0" destOrd="0" parTransId="{ECA0A2ED-230B-4B51-A3F6-90B1338B9DCB}" sibTransId="{1E5BD13A-7A82-475E-8B5C-6A278DECE6BD}"/>
    <dgm:cxn modelId="{F1ACE5CE-54F6-4418-96B2-38667B759A04}" type="presOf" srcId="{3C3F9E68-81EC-460E-878F-6C5AB6E82C5F}" destId="{AAF68B0E-B978-4D0D-9ABF-00FED62F45D7}" srcOrd="1" destOrd="3" presId="urn:microsoft.com/office/officeart/2005/8/layout/vProcess5"/>
    <dgm:cxn modelId="{72A2F938-52A5-47DB-B83E-40EC947703E6}" type="presOf" srcId="{5EA67861-DC6F-45E5-90DF-C7192BB1A66C}" destId="{4DEE786F-AABA-498B-BFEA-02E6AB2FB9A3}" srcOrd="0" destOrd="2" presId="urn:microsoft.com/office/officeart/2005/8/layout/vProcess5"/>
    <dgm:cxn modelId="{F05955C5-B9D7-4017-91D6-3FDC6F062496}" srcId="{0FF7E803-AACE-4279-A9AD-EE3DE51AE084}" destId="{5EA67861-DC6F-45E5-90DF-C7192BB1A66C}" srcOrd="1" destOrd="0" parTransId="{F8755A3F-CB47-4379-A913-2388053AF2B3}" sibTransId="{64EE3D12-842C-4EC9-9C95-267BDA9D4051}"/>
    <dgm:cxn modelId="{0708ABF3-27C8-4BCF-9BFA-19AD7927CD88}" type="presOf" srcId="{61B65C8D-BC67-438D-8EFA-5CD465D05528}" destId="{93FC7EDA-7F2F-4CFD-8798-749F8E72DC8E}" srcOrd="1" destOrd="0" presId="urn:microsoft.com/office/officeart/2005/8/layout/vProcess5"/>
    <dgm:cxn modelId="{90EC79BF-D168-41BB-A445-8DD73348F944}" srcId="{3C854BA7-3693-4E05-B67C-C73690E8312A}" destId="{0FF7E803-AACE-4279-A9AD-EE3DE51AE084}" srcOrd="1" destOrd="0" parTransId="{88928971-C154-4536-BBB0-B8399C635F19}" sibTransId="{B6DBEFA3-4656-44BB-AA4B-C818521FF4AA}"/>
    <dgm:cxn modelId="{CAAB5873-A885-4304-A81D-BF46A711F681}" type="presOf" srcId="{3C854BA7-3693-4E05-B67C-C73690E8312A}" destId="{6D56B12A-7056-468B-8C93-9B5EA2BB090C}" srcOrd="0" destOrd="0" presId="urn:microsoft.com/office/officeart/2005/8/layout/vProcess5"/>
    <dgm:cxn modelId="{42C332D6-92A1-41A0-9ABB-E2E3545D8A8E}" type="presOf" srcId="{61B65C8D-BC67-438D-8EFA-5CD465D05528}" destId="{A02FBBA9-7FEB-4E7F-8A95-249967AF6A21}" srcOrd="0" destOrd="0" presId="urn:microsoft.com/office/officeart/2005/8/layout/vProcess5"/>
    <dgm:cxn modelId="{36985EAC-38C0-489D-866A-85810B1087BC}" type="presOf" srcId="{1E5BD13A-7A82-475E-8B5C-6A278DECE6BD}" destId="{38DF6B8E-DE72-48A9-B422-05E7172F6393}" srcOrd="0" destOrd="0" presId="urn:microsoft.com/office/officeart/2005/8/layout/vProcess5"/>
    <dgm:cxn modelId="{B96E2524-DE73-4F15-BA97-DD6CDDCD0E06}" type="presOf" srcId="{B2DA73F4-AFEB-49A2-AC00-5A6030F7E2DA}" destId="{4DEE786F-AABA-498B-BFEA-02E6AB2FB9A3}" srcOrd="0" destOrd="1" presId="urn:microsoft.com/office/officeart/2005/8/layout/vProcess5"/>
    <dgm:cxn modelId="{3A3A92E2-653F-4CD1-9140-AC7D40CE3D4F}" type="presOf" srcId="{5EA67861-DC6F-45E5-90DF-C7192BB1A66C}" destId="{AAF68B0E-B978-4D0D-9ABF-00FED62F45D7}" srcOrd="1" destOrd="2" presId="urn:microsoft.com/office/officeart/2005/8/layout/vProcess5"/>
    <dgm:cxn modelId="{605B2EC4-50CE-42DB-92DB-A5D635037F5A}" srcId="{0FF7E803-AACE-4279-A9AD-EE3DE51AE084}" destId="{B2DA73F4-AFEB-49A2-AC00-5A6030F7E2DA}" srcOrd="0" destOrd="0" parTransId="{C42F6BB7-1A77-4758-8833-637F6D5CE239}" sibTransId="{1BC57917-4C1D-4B13-94C9-C2867C8E8F43}"/>
    <dgm:cxn modelId="{87BF7A55-ABF0-4260-8EED-F2D8483B8228}" type="presOf" srcId="{B2DA73F4-AFEB-49A2-AC00-5A6030F7E2DA}" destId="{AAF68B0E-B978-4D0D-9ABF-00FED62F45D7}" srcOrd="1" destOrd="1" presId="urn:microsoft.com/office/officeart/2005/8/layout/vProcess5"/>
    <dgm:cxn modelId="{F348B7AE-BE61-4532-A41E-C1152E6898F7}" type="presOf" srcId="{0FF7E803-AACE-4279-A9AD-EE3DE51AE084}" destId="{4DEE786F-AABA-498B-BFEA-02E6AB2FB9A3}" srcOrd="0" destOrd="0" presId="urn:microsoft.com/office/officeart/2005/8/layout/vProcess5"/>
    <dgm:cxn modelId="{54D68A3A-B051-4774-B997-FD34E50036F1}" type="presOf" srcId="{0FF7E803-AACE-4279-A9AD-EE3DE51AE084}" destId="{AAF68B0E-B978-4D0D-9ABF-00FED62F45D7}" srcOrd="1" destOrd="0" presId="urn:microsoft.com/office/officeart/2005/8/layout/vProcess5"/>
    <dgm:cxn modelId="{2BD9F4C9-6356-48C5-9874-994F2D361C09}" srcId="{0FF7E803-AACE-4279-A9AD-EE3DE51AE084}" destId="{3C3F9E68-81EC-460E-878F-6C5AB6E82C5F}" srcOrd="2" destOrd="0" parTransId="{78E021EF-0B8A-437F-9118-4FF4A580FCD4}" sibTransId="{A765813A-6BEB-4538-82D2-FF7F75AAEA87}"/>
    <dgm:cxn modelId="{2B38FD55-DC4B-46D3-B31F-2714601F4C6A}" type="presParOf" srcId="{6D56B12A-7056-468B-8C93-9B5EA2BB090C}" destId="{85A6E1FC-D104-4EF3-8CB0-14DCD0244296}" srcOrd="0" destOrd="0" presId="urn:microsoft.com/office/officeart/2005/8/layout/vProcess5"/>
    <dgm:cxn modelId="{8474158E-D9AA-4224-9EB0-D5CEA5BBD953}" type="presParOf" srcId="{6D56B12A-7056-468B-8C93-9B5EA2BB090C}" destId="{A02FBBA9-7FEB-4E7F-8A95-249967AF6A21}" srcOrd="1" destOrd="0" presId="urn:microsoft.com/office/officeart/2005/8/layout/vProcess5"/>
    <dgm:cxn modelId="{9A439E76-FCFF-47A2-9FF8-A7E32EE5FEC3}" type="presParOf" srcId="{6D56B12A-7056-468B-8C93-9B5EA2BB090C}" destId="{4DEE786F-AABA-498B-BFEA-02E6AB2FB9A3}" srcOrd="2" destOrd="0" presId="urn:microsoft.com/office/officeart/2005/8/layout/vProcess5"/>
    <dgm:cxn modelId="{2D371AAC-A8D7-4778-927C-E94ABF352427}" type="presParOf" srcId="{6D56B12A-7056-468B-8C93-9B5EA2BB090C}" destId="{38DF6B8E-DE72-48A9-B422-05E7172F6393}" srcOrd="3" destOrd="0" presId="urn:microsoft.com/office/officeart/2005/8/layout/vProcess5"/>
    <dgm:cxn modelId="{C475A560-FBED-4B86-BC6E-EE59D7D1FFB3}" type="presParOf" srcId="{6D56B12A-7056-468B-8C93-9B5EA2BB090C}" destId="{93FC7EDA-7F2F-4CFD-8798-749F8E72DC8E}" srcOrd="4" destOrd="0" presId="urn:microsoft.com/office/officeart/2005/8/layout/vProcess5"/>
    <dgm:cxn modelId="{77925FAF-2196-465F-86BE-7A456ED822D1}" type="presParOf" srcId="{6D56B12A-7056-468B-8C93-9B5EA2BB090C}" destId="{AAF68B0E-B978-4D0D-9ABF-00FED62F45D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02FBBA9-7FEB-4E7F-8A95-249967AF6A21}">
      <dsp:nvSpPr>
        <dsp:cNvPr id="0" name=""/>
        <dsp:cNvSpPr/>
      </dsp:nvSpPr>
      <dsp:spPr>
        <a:xfrm>
          <a:off x="0" y="0"/>
          <a:ext cx="5680868" cy="20731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baseline="0" dirty="0"/>
            <a:t>In an Artificial Neural network the activation Function of a neuron defines the output of that neuron given a set of inputs*weights</a:t>
          </a:r>
          <a:endParaRPr lang="en-US" sz="2300" kern="1200" dirty="0"/>
        </a:p>
      </dsp:txBody>
      <dsp:txXfrm>
        <a:off x="0" y="0"/>
        <a:ext cx="3659580" cy="2073116"/>
      </dsp:txXfrm>
    </dsp:sp>
    <dsp:sp modelId="{4DEE786F-AABA-498B-BFEA-02E6AB2FB9A3}">
      <dsp:nvSpPr>
        <dsp:cNvPr id="0" name=""/>
        <dsp:cNvSpPr/>
      </dsp:nvSpPr>
      <dsp:spPr>
        <a:xfrm>
          <a:off x="1002506" y="2533808"/>
          <a:ext cx="5680868" cy="20731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baseline="0" dirty="0"/>
            <a:t>Types of activation function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/>
            <a:t>Sigmoid Activation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err="1"/>
            <a:t>Relu</a:t>
          </a:r>
          <a:r>
            <a:rPr lang="en-US" sz="1800" kern="1200" baseline="0" dirty="0"/>
            <a:t> Activation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/>
            <a:t>Threshold Activation</a:t>
          </a:r>
          <a:endParaRPr lang="en-US" sz="1800" kern="1200" dirty="0"/>
        </a:p>
      </dsp:txBody>
      <dsp:txXfrm>
        <a:off x="1002506" y="2533808"/>
        <a:ext cx="3330836" cy="2073116"/>
      </dsp:txXfrm>
    </dsp:sp>
    <dsp:sp modelId="{38DF6B8E-DE72-48A9-B422-05E7172F6393}">
      <dsp:nvSpPr>
        <dsp:cNvPr id="0" name=""/>
        <dsp:cNvSpPr/>
      </dsp:nvSpPr>
      <dsp:spPr>
        <a:xfrm>
          <a:off x="4333343" y="1629699"/>
          <a:ext cx="1347525" cy="134752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333343" y="1629699"/>
        <a:ext cx="1347525" cy="1347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3771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42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5295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38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02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660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256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439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949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019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376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F3831B-E295-4BD6-A231-B08A8D92BCF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92E8DB-5E4D-40B0-AC88-4F3E1C9A7FD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8373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Presentor</a:t>
            </a:r>
            <a:r>
              <a:rPr lang="en-US" dirty="0"/>
              <a:t>:</a:t>
            </a:r>
          </a:p>
          <a:p>
            <a:r>
              <a:rPr lang="en-US" dirty="0"/>
              <a:t>Krish C Naik</a:t>
            </a:r>
          </a:p>
        </p:txBody>
      </p:sp>
    </p:spTree>
    <p:extLst>
      <p:ext uri="{BB962C8B-B14F-4D97-AF65-F5344CB8AC3E}">
        <p14:creationId xmlns:p14="http://schemas.microsoft.com/office/powerpoint/2010/main" xmlns="" val="9945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0694" y="491394"/>
            <a:ext cx="11051205" cy="56425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4210" y="587830"/>
            <a:ext cx="10528127" cy="54465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7059" y="467575"/>
            <a:ext cx="10837444" cy="55769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88615" y="509452"/>
            <a:ext cx="10493234" cy="54857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4133" y="548639"/>
            <a:ext cx="10446162" cy="54204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8902" y="496389"/>
            <a:ext cx="10530786" cy="55517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63877" y="522514"/>
            <a:ext cx="10372855" cy="54210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3122" y="557093"/>
            <a:ext cx="10508167" cy="55902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4397" y="481023"/>
            <a:ext cx="10700744" cy="57208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1918" y="429154"/>
            <a:ext cx="10659007" cy="57470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AgEnda</a:t>
            </a:r>
            <a:endParaRPr lang="en-IN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405" y="1841862"/>
            <a:ext cx="10731127" cy="42255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8609" y="535577"/>
            <a:ext cx="10359087" cy="56425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804" y="551329"/>
            <a:ext cx="11724116" cy="51119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8613" y="573998"/>
            <a:ext cx="10833033" cy="57078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5258" y="247426"/>
            <a:ext cx="11296238" cy="60344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74907" y="561703"/>
            <a:ext cx="10387837" cy="54602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13435" y="483711"/>
            <a:ext cx="11038343" cy="58384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4656" y="574767"/>
            <a:ext cx="9997444" cy="542108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81635" y="448082"/>
            <a:ext cx="10702401" cy="57934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1335" y="444906"/>
            <a:ext cx="11279294" cy="57122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6269" y="535193"/>
            <a:ext cx="11281465" cy="57600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9" y="260708"/>
            <a:ext cx="10364451" cy="1596177"/>
          </a:xfrm>
        </p:spPr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9051" y="2227946"/>
            <a:ext cx="5928617" cy="3320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3928" y="2354555"/>
            <a:ext cx="4106050" cy="3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012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6113" y="470647"/>
            <a:ext cx="10938493" cy="53943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7561" y="444138"/>
            <a:ext cx="10240036" cy="53165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199" y="447595"/>
            <a:ext cx="11225141" cy="55249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8257" y="600893"/>
            <a:ext cx="10629658" cy="54073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4122" y="548641"/>
            <a:ext cx="10491266" cy="5512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4057" y="504841"/>
            <a:ext cx="10932380" cy="56425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4927" y="517520"/>
            <a:ext cx="10820115" cy="56163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3447" y="349623"/>
            <a:ext cx="11460990" cy="5851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3688" y="594361"/>
            <a:ext cx="11097141" cy="54727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6500" y="374213"/>
            <a:ext cx="10793399" cy="56555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329553"/>
          </a:xfrm>
        </p:spPr>
        <p:txBody>
          <a:bodyPr/>
          <a:lstStyle/>
          <a:p>
            <a:r>
              <a:rPr lang="en-US" dirty="0"/>
              <a:t>Neurons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97427" y="1739921"/>
            <a:ext cx="6520068" cy="4441796"/>
          </a:xfrm>
        </p:spPr>
      </p:pic>
    </p:spTree>
    <p:extLst>
      <p:ext uri="{BB962C8B-B14F-4D97-AF65-F5344CB8AC3E}">
        <p14:creationId xmlns:p14="http://schemas.microsoft.com/office/powerpoint/2010/main" xmlns="" val="35368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0398" y="361920"/>
            <a:ext cx="11140311" cy="58123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Neurons Fire based on Stimuli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9904" y="1916915"/>
            <a:ext cx="2531856" cy="381853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5164" y="1916915"/>
            <a:ext cx="8436933" cy="37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3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947" y="-225083"/>
            <a:ext cx="10364451" cy="1596177"/>
          </a:xfrm>
        </p:spPr>
        <p:txBody>
          <a:bodyPr/>
          <a:lstStyle/>
          <a:p>
            <a:r>
              <a:rPr lang="en-US" dirty="0"/>
              <a:t>Artificial Neural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77304" y="1138896"/>
            <a:ext cx="5739044" cy="5133659"/>
          </a:xfrm>
        </p:spPr>
      </p:pic>
    </p:spTree>
    <p:extLst>
      <p:ext uri="{BB962C8B-B14F-4D97-AF65-F5344CB8AC3E}">
        <p14:creationId xmlns:p14="http://schemas.microsoft.com/office/powerpoint/2010/main" xmlns="" val="24346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14" y="103386"/>
            <a:ext cx="10364451" cy="1596177"/>
          </a:xfrm>
        </p:spPr>
        <p:txBody>
          <a:bodyPr/>
          <a:lstStyle/>
          <a:p>
            <a:r>
              <a:rPr lang="en-US"/>
              <a:t>Layers in Artificial Neural Network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3840" y="1332979"/>
            <a:ext cx="9170049" cy="4771291"/>
          </a:xfrm>
        </p:spPr>
      </p:pic>
      <p:sp>
        <p:nvSpPr>
          <p:cNvPr id="5" name="TextBox 4"/>
          <p:cNvSpPr txBox="1"/>
          <p:nvPr/>
        </p:nvSpPr>
        <p:spPr>
          <a:xfrm>
            <a:off x="4180114" y="2063931"/>
            <a:ext cx="8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5189" y="1510272"/>
            <a:ext cx="26098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4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75641"/>
            <a:ext cx="11769634" cy="4970443"/>
          </a:xfrm>
        </p:spPr>
      </p:pic>
    </p:spTree>
    <p:extLst>
      <p:ext uri="{BB962C8B-B14F-4D97-AF65-F5344CB8AC3E}">
        <p14:creationId xmlns:p14="http://schemas.microsoft.com/office/powerpoint/2010/main" xmlns="" val="18885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787" y="548642"/>
            <a:ext cx="10371504" cy="4532176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100"/>
              <a:t>Different Types of Activation Function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4BD27E92-4B20-4882-9398-C6F7D7E2E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3036432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8590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35810"/>
            <a:ext cx="10364451" cy="1596177"/>
          </a:xfrm>
        </p:spPr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3266" y="1424023"/>
            <a:ext cx="9514451" cy="4950487"/>
          </a:xfrm>
        </p:spPr>
      </p:pic>
      <p:sp>
        <p:nvSpPr>
          <p:cNvPr id="5" name="TextBox 4"/>
          <p:cNvSpPr txBox="1"/>
          <p:nvPr/>
        </p:nvSpPr>
        <p:spPr>
          <a:xfrm>
            <a:off x="3263705" y="2588455"/>
            <a:ext cx="96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W=0.2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3705" y="3710609"/>
            <a:ext cx="96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W=0.4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3140765" y="2957787"/>
            <a:ext cx="1417983" cy="12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4831" y="1622873"/>
            <a:ext cx="26098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12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707" y="177463"/>
            <a:ext cx="10364451" cy="1596177"/>
          </a:xfrm>
        </p:spPr>
        <p:txBody>
          <a:bodyPr/>
          <a:lstStyle/>
          <a:p>
            <a:r>
              <a:rPr lang="en-US" dirty="0"/>
              <a:t>Sigmoid Activation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0997" y="1458682"/>
            <a:ext cx="6414867" cy="5182358"/>
          </a:xfrm>
        </p:spPr>
      </p:pic>
    </p:spTree>
    <p:extLst>
      <p:ext uri="{BB962C8B-B14F-4D97-AF65-F5344CB8AC3E}">
        <p14:creationId xmlns:p14="http://schemas.microsoft.com/office/powerpoint/2010/main" xmlns="" val="1018601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Neurons Fire based on Stimuli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9904" y="1916915"/>
            <a:ext cx="2531856" cy="381853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5164" y="1916915"/>
            <a:ext cx="8436933" cy="37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39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3868" y="640080"/>
            <a:ext cx="10585048" cy="55255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2961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6330" y="1536097"/>
            <a:ext cx="6639339" cy="4830396"/>
          </a:xfrm>
        </p:spPr>
      </p:pic>
    </p:spTree>
    <p:extLst>
      <p:ext uri="{BB962C8B-B14F-4D97-AF65-F5344CB8AC3E}">
        <p14:creationId xmlns:p14="http://schemas.microsoft.com/office/powerpoint/2010/main" xmlns="" val="326770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253" y="220952"/>
            <a:ext cx="10364451" cy="1596177"/>
          </a:xfrm>
        </p:spPr>
        <p:txBody>
          <a:bodyPr/>
          <a:lstStyle/>
          <a:p>
            <a:r>
              <a:rPr lang="en-US" dirty="0"/>
              <a:t>Artificial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530" y="1956275"/>
            <a:ext cx="10363826" cy="3424107"/>
          </a:xfrm>
        </p:spPr>
        <p:txBody>
          <a:bodyPr/>
          <a:lstStyle/>
          <a:p>
            <a:r>
              <a:rPr lang="en-US" dirty="0"/>
              <a:t>Artificial Neural Networks are usually organized in layers</a:t>
            </a:r>
          </a:p>
          <a:p>
            <a:r>
              <a:rPr lang="en-US" dirty="0"/>
              <a:t>Dense or Fully Connected Layers</a:t>
            </a:r>
          </a:p>
          <a:p>
            <a:r>
              <a:rPr lang="en-US" dirty="0"/>
              <a:t>Convolution Layers</a:t>
            </a:r>
          </a:p>
          <a:p>
            <a:r>
              <a:rPr lang="en-US" dirty="0"/>
              <a:t>Recurrent Layers</a:t>
            </a:r>
          </a:p>
          <a:p>
            <a:r>
              <a:rPr lang="en-US" dirty="0"/>
              <a:t>Normalization Layers</a:t>
            </a:r>
          </a:p>
          <a:p>
            <a:r>
              <a:rPr lang="en-US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xmlns="" val="1769044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With Example</a:t>
            </a:r>
          </a:p>
          <a:p>
            <a:r>
              <a:rPr lang="en-US" dirty="0"/>
              <a:t>Chat Bot Implementation with Working Example</a:t>
            </a:r>
          </a:p>
          <a:p>
            <a:r>
              <a:rPr lang="en-US" dirty="0"/>
              <a:t>Tableau for data Visualization with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9758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2097" y="555172"/>
            <a:ext cx="11142332" cy="55249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1293" y="542493"/>
            <a:ext cx="10768110" cy="55510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3409" y="581298"/>
            <a:ext cx="10639457" cy="54988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6173" y="535579"/>
            <a:ext cx="11019346" cy="5538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16599</TotalTime>
  <Words>121</Words>
  <Application>Microsoft Office PowerPoint</Application>
  <PresentationFormat>Custom</PresentationFormat>
  <Paragraphs>33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Integral</vt:lpstr>
      <vt:lpstr>Deep Learning</vt:lpstr>
      <vt:lpstr>AgEnda</vt:lpstr>
      <vt:lpstr>Deep Learning</vt:lpstr>
      <vt:lpstr>Neurons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Different Neurons Fire based on Stimuli</vt:lpstr>
      <vt:lpstr>Artificial Neural Network</vt:lpstr>
      <vt:lpstr>Layers in Artificial Neural Network</vt:lpstr>
      <vt:lpstr>Slide 44</vt:lpstr>
      <vt:lpstr>Slide 45</vt:lpstr>
      <vt:lpstr>Different Types of Activation Function</vt:lpstr>
      <vt:lpstr>Activation Function</vt:lpstr>
      <vt:lpstr>Sigmoid Activation Function</vt:lpstr>
      <vt:lpstr>Different Neurons Fire based on Stimuli</vt:lpstr>
      <vt:lpstr>Relu Activation Function</vt:lpstr>
      <vt:lpstr>Artificial Neural Network</vt:lpstr>
      <vt:lpstr>Deep Learning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Naik, Krish</dc:creator>
  <cp:lastModifiedBy>VISH</cp:lastModifiedBy>
  <cp:revision>297</cp:revision>
  <dcterms:created xsi:type="dcterms:W3CDTF">2018-08-28T06:40:10Z</dcterms:created>
  <dcterms:modified xsi:type="dcterms:W3CDTF">2018-10-13T12:45:41Z</dcterms:modified>
</cp:coreProperties>
</file>